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sldIdLst>
    <p:sldId id="284" r:id="rId2"/>
    <p:sldId id="259" r:id="rId3"/>
    <p:sldId id="260" r:id="rId4"/>
    <p:sldId id="289" r:id="rId5"/>
    <p:sldId id="265" r:id="rId6"/>
    <p:sldId id="262" r:id="rId7"/>
    <p:sldId id="288" r:id="rId8"/>
    <p:sldId id="264" r:id="rId9"/>
    <p:sldId id="266" r:id="rId10"/>
    <p:sldId id="267" r:id="rId11"/>
    <p:sldId id="271" r:id="rId12"/>
    <p:sldId id="286" r:id="rId13"/>
    <p:sldId id="290" r:id="rId14"/>
    <p:sldId id="287" r:id="rId15"/>
    <p:sldId id="268" r:id="rId16"/>
    <p:sldId id="273" r:id="rId17"/>
    <p:sldId id="272" r:id="rId18"/>
    <p:sldId id="275" r:id="rId19"/>
    <p:sldId id="274" r:id="rId20"/>
    <p:sldId id="283" r:id="rId21"/>
    <p:sldId id="276" r:id="rId22"/>
    <p:sldId id="278" r:id="rId23"/>
    <p:sldId id="292" r:id="rId24"/>
    <p:sldId id="277" r:id="rId25"/>
    <p:sldId id="293" r:id="rId26"/>
    <p:sldId id="279" r:id="rId27"/>
    <p:sldId id="291" r:id="rId28"/>
    <p:sldId id="294" r:id="rId29"/>
    <p:sldId id="25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88634" autoAdjust="0"/>
  </p:normalViewPr>
  <p:slideViewPr>
    <p:cSldViewPr>
      <p:cViewPr varScale="1">
        <p:scale>
          <a:sx n="97" d="100"/>
          <a:sy n="97" d="100"/>
        </p:scale>
        <p:origin x="-3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5FE4D-127C-4F94-8CE6-234BD59C6680}" type="datetimeFigureOut">
              <a:rPr lang="ru-RU" smtClean="0"/>
              <a:t>01.12.2015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33F2B-EE51-4E9E-9A78-07EB5C91C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15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33F2B-EE51-4E9E-9A78-07EB5C91C38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44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278" y="4437112"/>
            <a:ext cx="3942689" cy="12485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25C7-4232-496C-BE66-33D361A0402B}" type="datetime1">
              <a:rPr lang="ru-RU" smtClean="0"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5256584" cy="18002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194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7E07-E265-4793-AABE-274DDF7C505A}" type="datetime1">
              <a:rPr lang="ru-RU" smtClean="0"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90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8697-12E1-4043-A565-E902B7203CCF}" type="datetime1">
              <a:rPr lang="ru-RU" smtClean="0"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7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D595F-45DC-4F3C-8833-1C005D4CA37B}" type="datetime1">
              <a:rPr lang="ru-RU" smtClean="0"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69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8496-AA09-48C4-AA18-A1F2355BF5C6}" type="datetime1">
              <a:rPr lang="ru-RU" smtClean="0"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757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37E8E-CB67-4EF5-B880-C4E2782BD84E}" type="datetime1">
              <a:rPr lang="ru-RU" smtClean="0"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89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76F8-9A26-4838-823A-15DE1706B108}" type="datetime1">
              <a:rPr lang="ru-RU" smtClean="0"/>
              <a:t>01.12.2015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55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49F4-C178-4671-8F17-7358BFE16044}" type="datetime1">
              <a:rPr lang="ru-RU" smtClean="0"/>
              <a:t>01.12.2015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926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FCF9F-305A-4D09-B763-AF58505B815D}" type="datetime1">
              <a:rPr lang="ru-RU" smtClean="0"/>
              <a:t>01.12.2015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20264-EC74-43D3-AE10-0BC2A184620F}" type="datetime1">
              <a:rPr lang="ru-RU" smtClean="0"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46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91D2-B481-4463-8036-72326EE0C74D}" type="datetime1">
              <a:rPr lang="ru-RU" smtClean="0"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41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CDF70-F8F1-4734-8A6D-7454147DF08E}" type="datetime1">
              <a:rPr lang="ru-RU" smtClean="0"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33BFA-EC06-45BF-86ED-CF0CF859B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06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ckgps.ru/" TargetMode="External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s1.blomedia.pl/grrr.pl/images/2011/03/ps3-firmware-update.jpg" TargetMode="External"/><Relationship Id="rId7" Type="http://schemas.openxmlformats.org/officeDocument/2006/relationships/hyperlink" Target="http://www.kaminsoft.ru/component/content/article/101-kamingeneral/2304-download.html#71" TargetMode="Externa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aminsoft.ru/forum/gsm2-0.html" TargetMode="External"/><Relationship Id="rId5" Type="http://schemas.openxmlformats.org/officeDocument/2006/relationships/hyperlink" Target="mailto:hotline@kamin.kaluga.ru" TargetMode="External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minsoft.ru/forum/gsm2-0.html" TargetMode="External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aminsoft.ru/about/news/256-news-gsm2/" TargetMode="External"/><Relationship Id="rId5" Type="http://schemas.openxmlformats.org/officeDocument/2006/relationships/hyperlink" Target="http://www.kaminsoft.ru/component/content/article/101-kamingeneral/2304-download.html#71" TargetMode="External"/><Relationship Id="rId4" Type="http://schemas.openxmlformats.org/officeDocument/2006/relationships/hyperlink" Target="http://www.kaminsoft.ru/shop/279-programmnye-produkty/kamin-uchet-gsm-i-zapchastej-versiya-2-0.html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589240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Презентация актуальна для </a:t>
            </a:r>
            <a:r>
              <a:rPr lang="ru-RU" sz="1600" i="1" smtClean="0"/>
              <a:t>релиза 2.0.9.3 </a:t>
            </a:r>
            <a:endParaRPr lang="ru-RU" sz="16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1355065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</a:rPr>
              <a:t>Конфигурация для платформы «1С:Предприятие </a:t>
            </a:r>
            <a:r>
              <a:rPr lang="ru-RU" sz="1600" b="1" dirty="0" smtClean="0">
                <a:solidFill>
                  <a:srgbClr val="0070C0"/>
                </a:solidFill>
              </a:rPr>
              <a:t>8»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680" y="2693819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Конфигурация предназначена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автоматизации учёта </a:t>
            </a:r>
            <a:endParaRPr lang="ru-RU" dirty="0" smtClean="0"/>
          </a:p>
          <a:p>
            <a:r>
              <a:rPr lang="ru-RU" dirty="0" smtClean="0"/>
              <a:t>транспортных </a:t>
            </a:r>
            <a:r>
              <a:rPr lang="ru-RU" dirty="0"/>
              <a:t>средств, </a:t>
            </a:r>
            <a:endParaRPr lang="ru-RU" dirty="0" smtClean="0"/>
          </a:p>
          <a:p>
            <a:r>
              <a:rPr lang="ru-RU" dirty="0" smtClean="0"/>
              <a:t>горюче-смазочных </a:t>
            </a:r>
            <a:r>
              <a:rPr lang="ru-RU" dirty="0"/>
              <a:t>материалов, </a:t>
            </a:r>
            <a:endParaRPr lang="ru-RU" dirty="0" smtClean="0"/>
          </a:p>
          <a:p>
            <a:r>
              <a:rPr lang="ru-RU" dirty="0" smtClean="0"/>
              <a:t>шин</a:t>
            </a:r>
            <a:r>
              <a:rPr lang="ru-RU" dirty="0"/>
              <a:t>, запчастей и аккумуляторных батарей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государственных, муниципальных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хозрасчётных </a:t>
            </a:r>
            <a:r>
              <a:rPr lang="ru-RU" dirty="0" smtClean="0"/>
              <a:t>организациях</a:t>
            </a:r>
            <a:endParaRPr lang="ru-RU" sz="16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40" y="4858166"/>
            <a:ext cx="1332008" cy="626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5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66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Учёт работы специального оборудования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61" y="1412776"/>
            <a:ext cx="7364483" cy="4525963"/>
          </a:xfrm>
          <a:ln>
            <a:solidFill>
              <a:schemeClr val="accent1"/>
            </a:solidFill>
          </a:ln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1367072" y="2655200"/>
            <a:ext cx="684076" cy="19227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95536" y="2051271"/>
            <a:ext cx="3096344" cy="19227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Box 20"/>
          <p:cNvSpPr txBox="1">
            <a:spLocks noChangeArrowheads="1"/>
          </p:cNvSpPr>
          <p:nvPr/>
        </p:nvSpPr>
        <p:spPr bwMode="auto">
          <a:xfrm>
            <a:off x="6012160" y="1484784"/>
            <a:ext cx="3126355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/>
              <a:t>Тип транспортного средства - </a:t>
            </a:r>
            <a:r>
              <a:rPr lang="ru-RU" b="1" dirty="0"/>
              <a:t>«Специальный автомобиль»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96146" y="2453987"/>
            <a:ext cx="273979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600" dirty="0" smtClean="0"/>
              <a:t>Рассчитывается расход топлива на работу специального оборудования</a:t>
            </a:r>
            <a:endParaRPr lang="ru-RU" sz="16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440722" y="4121785"/>
            <a:ext cx="2667782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600" dirty="0"/>
              <a:t>Расход по норме рассчитывается с </a:t>
            </a:r>
            <a:r>
              <a:rPr lang="ru-RU" sz="1600" dirty="0" smtClean="0"/>
              <a:t>учётом </a:t>
            </a:r>
            <a:r>
              <a:rPr lang="ru-RU" sz="1600" dirty="0"/>
              <a:t>повышающих </a:t>
            </a:r>
            <a:r>
              <a:rPr lang="ru-RU" sz="1600" dirty="0" err="1" smtClean="0"/>
              <a:t>коэффициен-тов</a:t>
            </a:r>
            <a:r>
              <a:rPr lang="ru-RU" sz="1600" dirty="0" smtClean="0"/>
              <a:t> </a:t>
            </a:r>
            <a:r>
              <a:rPr lang="ru-RU" sz="1600" dirty="0"/>
              <a:t>и коэффициентов маршрутов</a:t>
            </a: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395536" y="5589240"/>
            <a:ext cx="2862890" cy="288032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22" y="4095360"/>
            <a:ext cx="3077754" cy="18722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7" name="Группа 6"/>
          <p:cNvGrpSpPr/>
          <p:nvPr/>
        </p:nvGrpSpPr>
        <p:grpSpPr>
          <a:xfrm>
            <a:off x="313696" y="2564904"/>
            <a:ext cx="8722800" cy="3425296"/>
            <a:chOff x="313696" y="2564904"/>
            <a:chExt cx="8722800" cy="3425296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696" y="2564904"/>
              <a:ext cx="8722800" cy="3394208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4" name="Скругленный прямоугольник 3"/>
            <p:cNvSpPr/>
            <p:nvPr/>
          </p:nvSpPr>
          <p:spPr>
            <a:xfrm>
              <a:off x="366040" y="5445224"/>
              <a:ext cx="4926040" cy="54497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Отчёт </a:t>
              </a:r>
              <a:r>
                <a:rPr lang="ru-RU" dirty="0"/>
                <a:t>показывает </a:t>
              </a:r>
              <a:r>
                <a:rPr lang="ru-RU" dirty="0" smtClean="0"/>
                <a:t>сведения </a:t>
              </a:r>
              <a:r>
                <a:rPr lang="ru-RU" dirty="0"/>
                <a:t>о работе машин и механизмов за заданный период</a:t>
              </a:r>
            </a:p>
          </p:txBody>
        </p:sp>
      </p:grp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6985593" y="6063800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10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8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832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Печатные формы путевых листов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401524"/>
              </p:ext>
            </p:extLst>
          </p:nvPr>
        </p:nvGraphicFramePr>
        <p:xfrm>
          <a:off x="1412904" y="1234527"/>
          <a:ext cx="7416800" cy="4426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0"/>
                <a:gridCol w="2376240"/>
              </a:tblGrid>
              <a:tr h="546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Путевой лист легкового автомобиля </a:t>
                      </a:r>
                    </a:p>
                  </a:txBody>
                  <a:tcPr marT="45717" marB="45717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форма № 3</a:t>
                      </a:r>
                    </a:p>
                  </a:txBody>
                  <a:tcPr marT="45717" marB="45717">
                    <a:solidFill>
                      <a:srgbClr val="D0D8E8"/>
                    </a:solidFill>
                  </a:tcPr>
                </a:tc>
              </a:tr>
              <a:tr h="5341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Путевой лист грузового автомобиля: сдельный и повременный 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форма № 4-С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форма № 4-П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41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Путевой лист автобуса</a:t>
                      </a:r>
                    </a:p>
                  </a:txBody>
                  <a:tcPr marT="45717" marB="45717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форма № 6</a:t>
                      </a:r>
                    </a:p>
                  </a:txBody>
                  <a:tcPr marT="45717" marB="45717">
                    <a:solidFill>
                      <a:srgbClr val="D0D8E8"/>
                    </a:solidFill>
                  </a:tcPr>
                </a:tc>
              </a:tr>
              <a:tr h="5040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Путевой лист автобуса необщего пользования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760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Путевой лист специального автомобиля </a:t>
                      </a:r>
                    </a:p>
                  </a:txBody>
                  <a:tcPr marT="45717" marB="45717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форма № 3-спец</a:t>
                      </a:r>
                    </a:p>
                  </a:txBody>
                  <a:tcPr marT="45717" marB="45717">
                    <a:solidFill>
                      <a:srgbClr val="D0D8E8"/>
                    </a:solidFill>
                  </a:tcPr>
                </a:tc>
              </a:tr>
              <a:tr h="52497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Путевой лист автокрана</a:t>
                      </a:r>
                      <a:endParaRPr lang="ru-RU" sz="1800" dirty="0"/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517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Путевой лист трактора</a:t>
                      </a:r>
                      <a:endParaRPr lang="ru-RU" sz="1800" dirty="0"/>
                    </a:p>
                  </a:txBody>
                  <a:tcPr marT="45717" marB="45717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форма</a:t>
                      </a:r>
                      <a:r>
                        <a:rPr lang="ru-RU" sz="1800" baseline="0" dirty="0" smtClean="0"/>
                        <a:t> № 412 АПК</a:t>
                      </a:r>
                      <a:endParaRPr lang="ru-RU" sz="1800" dirty="0"/>
                    </a:p>
                  </a:txBody>
                  <a:tcPr marT="45717" marB="45717">
                    <a:solidFill>
                      <a:srgbClr val="D0D8E8"/>
                    </a:solidFill>
                  </a:tcPr>
                </a:tc>
              </a:tr>
              <a:tr h="57604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Рапорт о работе строительной машины</a:t>
                      </a:r>
                      <a:endParaRPr lang="ru-RU" sz="1800" dirty="0"/>
                    </a:p>
                  </a:txBody>
                  <a:tcPr marT="45717" marB="45717">
                    <a:solidFill>
                      <a:srgbClr val="DCE6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форма</a:t>
                      </a:r>
                      <a:r>
                        <a:rPr lang="ru-RU" sz="1800" baseline="0" dirty="0" smtClean="0"/>
                        <a:t> № ЭСМ-3</a:t>
                      </a:r>
                      <a:endParaRPr lang="ru-RU" sz="1800" dirty="0" smtClean="0"/>
                    </a:p>
                  </a:txBody>
                  <a:tcPr marT="45717" marB="45717">
                    <a:solidFill>
                      <a:srgbClr val="DCE6F3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67" y="1417759"/>
            <a:ext cx="719137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67" y="2458985"/>
            <a:ext cx="6016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10" y="3467097"/>
            <a:ext cx="606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67" y="1924171"/>
            <a:ext cx="64611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29" y="4547217"/>
            <a:ext cx="666750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27663"/>
            <a:ext cx="10382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95289"/>
            <a:ext cx="105092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02" y="3035049"/>
            <a:ext cx="6016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5475424" y="4211038"/>
            <a:ext cx="3384376" cy="1726353"/>
          </a:xfrm>
          <a:prstGeom prst="roundRect">
            <a:avLst>
              <a:gd name="adj" fmla="val 1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Можно подключить свои печатные формы через механизм «Дополнительные отчёты и обработки»</a:t>
            </a:r>
          </a:p>
          <a:p>
            <a:pPr algn="ctr"/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90736" y="6063800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11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7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Учёт автотранспортных услуг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568952" cy="3416843"/>
          </a:xfr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588224" y="3645024"/>
            <a:ext cx="2232248" cy="43204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68560" y="4204608"/>
            <a:ext cx="2448272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Расчет</a:t>
            </a:r>
            <a:r>
              <a:rPr lang="ru-RU" sz="1600" dirty="0" smtClean="0"/>
              <a:t> оплаты услуг в зависимости от количества  груза или от времени работы</a:t>
            </a:r>
            <a:endParaRPr lang="ru-RU" sz="16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208878" y="1268760"/>
            <a:ext cx="4219106" cy="4746495"/>
            <a:chOff x="208878" y="1268760"/>
            <a:chExt cx="4219106" cy="4746495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78" y="1268760"/>
              <a:ext cx="4219106" cy="4746495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1763688" y="4941168"/>
              <a:ext cx="2520280" cy="981934"/>
            </a:xfrm>
            <a:prstGeom prst="roundRect">
              <a:avLst>
                <a:gd name="adj" fmla="val 1348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Форма № ЭСМ-7</a:t>
              </a:r>
              <a:endParaRPr lang="ru-RU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08878" y="2636911"/>
            <a:ext cx="8611594" cy="3378343"/>
            <a:chOff x="208878" y="2636911"/>
            <a:chExt cx="8611594" cy="3378343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78" y="2636911"/>
              <a:ext cx="8611593" cy="337834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11" name="Скругленный прямоугольник 10"/>
            <p:cNvSpPr/>
            <p:nvPr/>
          </p:nvSpPr>
          <p:spPr>
            <a:xfrm>
              <a:off x="6156176" y="2649928"/>
              <a:ext cx="2664296" cy="10801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dirty="0" smtClean="0"/>
                <a:t>Отчёт по выполненным заказам за указанный период</a:t>
              </a:r>
              <a:endParaRPr lang="ru-RU" dirty="0"/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2579" y="6063800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12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41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19256" cy="1143000"/>
          </a:xfrm>
        </p:spPr>
        <p:txBody>
          <a:bodyPr/>
          <a:lstStyle/>
          <a:p>
            <a:pPr algn="l"/>
            <a:r>
              <a:rPr lang="ru-RU" dirty="0" smtClean="0"/>
              <a:t>Учёт работы водителей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7086"/>
            <a:ext cx="4320480" cy="2951993"/>
          </a:xfr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4464496" cy="435288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55370"/>
            <a:ext cx="8136904" cy="408934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292080" y="1628800"/>
            <a:ext cx="38519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Рабочие смены водителей и машинистов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1187460"/>
            <a:ext cx="38519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Производственный календарь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67912"/>
            <a:ext cx="8460432" cy="297873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292080" y="3501008"/>
            <a:ext cx="385192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Факты</a:t>
            </a:r>
            <a:r>
              <a:rPr lang="ru-RU" dirty="0"/>
              <a:t> </a:t>
            </a:r>
            <a:r>
              <a:rPr lang="ru-RU" dirty="0" smtClean="0"/>
              <a:t>выхода </a:t>
            </a:r>
            <a:r>
              <a:rPr lang="ru-RU" dirty="0"/>
              <a:t>водителей на ремонт </a:t>
            </a:r>
            <a:r>
              <a:rPr lang="ru-RU" dirty="0" smtClean="0"/>
              <a:t>автомобилей фиксируются документом «Выход на ремонт»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2372687"/>
            <a:ext cx="385192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Табель </a:t>
            </a:r>
            <a:r>
              <a:rPr lang="ru-RU" dirty="0" smtClean="0"/>
              <a:t>учёта </a:t>
            </a:r>
            <a:r>
              <a:rPr lang="ru-RU" dirty="0" smtClean="0"/>
              <a:t>рабочего времени формируется </a:t>
            </a:r>
            <a:r>
              <a:rPr lang="ru-RU" b="1" dirty="0" smtClean="0"/>
              <a:t>автоматически</a:t>
            </a:r>
            <a:r>
              <a:rPr lang="ru-RU" dirty="0" smtClean="0"/>
              <a:t> по данным путевых листов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82768"/>
            <a:ext cx="8640960" cy="333852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835696" y="5374957"/>
            <a:ext cx="48965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Отчёт с возможностью выбора периода, отбора по водителю и транспортному средству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85593" y="6057152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13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0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9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1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/>
              <a:t>Интеграция с системой </a:t>
            </a:r>
            <a:r>
              <a:rPr lang="ru-RU" sz="4000" dirty="0" err="1" smtClean="0"/>
              <a:t>TrackGPS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7268023" cy="4320480"/>
          </a:xfrm>
          <a:ln>
            <a:solidFill>
              <a:schemeClr val="accent1"/>
            </a:solidFill>
          </a:ln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1757040" y="3088624"/>
            <a:ext cx="2088232" cy="19227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63888" y="3376656"/>
            <a:ext cx="5580112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Реализована </a:t>
            </a:r>
            <a:r>
              <a:rPr lang="ru-RU" dirty="0"/>
              <a:t>загрузка сведений о заправках и путевых листах для спутниковой системы мониторинга транспорта </a:t>
            </a:r>
            <a:r>
              <a:rPr lang="ru-RU" dirty="0" err="1">
                <a:hlinkClick r:id="rId3"/>
              </a:rPr>
              <a:t>TrackGPS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Система</a:t>
            </a:r>
            <a:r>
              <a:rPr lang="ru-RU" dirty="0"/>
              <a:t> </a:t>
            </a:r>
            <a:r>
              <a:rPr lang="ru-RU" dirty="0" smtClean="0"/>
              <a:t>позволяет: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отслеживать </a:t>
            </a:r>
            <a:r>
              <a:rPr lang="ru-RU" dirty="0"/>
              <a:t>местоположения корпоративного </a:t>
            </a:r>
            <a:r>
              <a:rPr lang="ru-RU" dirty="0" smtClean="0"/>
              <a:t>транспорта,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контролировать </a:t>
            </a:r>
            <a:r>
              <a:rPr lang="ru-RU" dirty="0"/>
              <a:t>расход </a:t>
            </a:r>
            <a:r>
              <a:rPr lang="ru-RU" dirty="0" smtClean="0"/>
              <a:t>топлива. </a:t>
            </a:r>
          </a:p>
          <a:p>
            <a:r>
              <a:rPr lang="ru-RU" dirty="0" smtClean="0"/>
              <a:t>Это повысит </a:t>
            </a:r>
            <a:r>
              <a:rPr lang="ru-RU" dirty="0"/>
              <a:t>эффективность работы служб логистики, диспетчеризации и контроля транспорта.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90736" y="6063800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14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97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09"/>
            <a:ext cx="8892480" cy="114300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Заправка ГСМ за наличный расчёт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40" y="1304528"/>
            <a:ext cx="8229600" cy="3420616"/>
          </a:xfr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821" y="2976344"/>
            <a:ext cx="5508675" cy="297293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057152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15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79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14300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Заправка ГСМ по безналичному расчёту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84" y="1278592"/>
            <a:ext cx="8229600" cy="3170364"/>
          </a:xfr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546" y="3071703"/>
            <a:ext cx="5951958" cy="294958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89062" y="6063800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16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9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2" y="20024"/>
            <a:ext cx="8012807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Списание и перемещение ГСМ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30575" y="1340768"/>
            <a:ext cx="2879725" cy="679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Списание ГСМ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196013" y="1713830"/>
            <a:ext cx="10080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308225" y="1713830"/>
            <a:ext cx="102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68313" y="3945855"/>
            <a:ext cx="4122737" cy="6492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Документ </a:t>
            </a:r>
          </a:p>
          <a:p>
            <a:pPr algn="ctr">
              <a:defRPr/>
            </a:pPr>
            <a:r>
              <a:rPr lang="ru-RU" sz="2000" dirty="0"/>
              <a:t>«Путевой лист»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33925" y="3945855"/>
            <a:ext cx="4083050" cy="6492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Документ </a:t>
            </a:r>
          </a:p>
          <a:p>
            <a:pPr algn="ctr">
              <a:defRPr/>
            </a:pPr>
            <a:r>
              <a:rPr lang="ru-RU" sz="2000" dirty="0"/>
              <a:t>«Списание ГСМ»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308225" y="1713830"/>
            <a:ext cx="0" cy="85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204075" y="1713830"/>
            <a:ext cx="0" cy="85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468313" y="2577430"/>
            <a:ext cx="4122737" cy="120032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/>
              <a:t>ГСМ израсходован транспортным средством во время служебных поездок</a:t>
            </a:r>
            <a:r>
              <a:rPr lang="en-US" dirty="0"/>
              <a:t> (</a:t>
            </a:r>
            <a:r>
              <a:rPr lang="ru-RU" dirty="0"/>
              <a:t>списание по норме или по фактическому расходу)</a:t>
            </a: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4733925" y="2566318"/>
            <a:ext cx="4075113" cy="123110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/>
              <a:t>ГСМ израсходован по любым другим причинам: неисправность автомобиля, недостача и др.</a:t>
            </a:r>
          </a:p>
          <a:p>
            <a:pPr eaLnBrk="1" hangingPunct="1"/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8712968" cy="4297043"/>
          </a:xfrm>
          <a:prstGeom prst="rect">
            <a:avLst/>
          </a:prstGeom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6997424" y="6053968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17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0"/>
            <a:ext cx="8013576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Налоговая декларация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6934116" cy="4525963"/>
          </a:xfrm>
          <a:ln>
            <a:solidFill>
              <a:schemeClr val="accent1"/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5148064" y="3356992"/>
            <a:ext cx="3744416" cy="2592287"/>
          </a:xfrm>
          <a:prstGeom prst="roundRect">
            <a:avLst>
              <a:gd name="adj" fmla="val 939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Вы можете: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заполнить </a:t>
            </a:r>
            <a:r>
              <a:rPr lang="ru-RU" dirty="0"/>
              <a:t>данные декларации по всем транспортным средствам,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распечатать </a:t>
            </a:r>
            <a:r>
              <a:rPr lang="ru-RU" dirty="0"/>
              <a:t>унифицированную </a:t>
            </a:r>
            <a:r>
              <a:rPr lang="ru-RU" dirty="0" smtClean="0"/>
              <a:t>форму со штрих-кодом,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создать </a:t>
            </a:r>
            <a:r>
              <a:rPr lang="ru-RU" dirty="0"/>
              <a:t>файл выгрузки для отправки в налоговые органы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988856" y="1637944"/>
            <a:ext cx="864096" cy="19227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85879" y="6063800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18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89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09"/>
            <a:ext cx="8013576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Отчёты раздела «Учёт ГСМ»</a:t>
            </a:r>
            <a:endParaRPr lang="ru-RU" sz="4000" dirty="0"/>
          </a:p>
        </p:txBody>
      </p:sp>
      <p:graphicFrame>
        <p:nvGraphicFramePr>
          <p:cNvPr id="5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1682148"/>
              </p:ext>
            </p:extLst>
          </p:nvPr>
        </p:nvGraphicFramePr>
        <p:xfrm>
          <a:off x="250825" y="1052736"/>
          <a:ext cx="8642350" cy="4897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503"/>
                <a:gridCol w="6111847"/>
              </a:tblGrid>
              <a:tr h="36582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Наименование</a:t>
                      </a:r>
                      <a:endParaRPr lang="ru-RU" sz="1800" dirty="0"/>
                    </a:p>
                  </a:txBody>
                  <a:tcPr marL="91457" marR="91457" marT="45728" marB="4572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Данные</a:t>
                      </a:r>
                      <a:endParaRPr lang="ru-RU" sz="1800" dirty="0"/>
                    </a:p>
                  </a:txBody>
                  <a:tcPr marL="91457" marR="91457" marT="45728" marB="45728"/>
                </a:tc>
              </a:tr>
              <a:tr h="8585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Анализ расхода ГСМ</a:t>
                      </a:r>
                      <a:endParaRPr lang="ru-RU" sz="1400" dirty="0"/>
                    </a:p>
                  </a:txBody>
                  <a:tcPr marL="91457" marR="91457" marT="45728" marB="4572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Расход ГСМ по норме и фактический.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Разница между нормой и фактом по каждому путевому листу.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Итоговая сумма по каждому виду расхода ГСМ и отклонению от нормы.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7" marR="91457" marT="45728" marB="45728"/>
                </a:tc>
              </a:tr>
              <a:tr h="147340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Движения ГСМ</a:t>
                      </a:r>
                      <a:endParaRPr lang="ru-RU" sz="1400" dirty="0"/>
                    </a:p>
                  </a:txBody>
                  <a:tcPr marL="91457" marR="91457" marT="45728" marB="45728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Движения ГСМ за выбранный период</a:t>
                      </a:r>
                      <a:r>
                        <a:rPr lang="ru-RU" sz="1400" baseline="0" dirty="0" smtClean="0"/>
                        <a:t> (по каждому документу и в сумме по транспортному средству)</a:t>
                      </a:r>
                      <a:r>
                        <a:rPr lang="ru-RU" sz="1400" dirty="0" smtClean="0"/>
                        <a:t>: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начальный остаток;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приход;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расход;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конечный остаток.</a:t>
                      </a:r>
                    </a:p>
                  </a:txBody>
                  <a:tcPr marL="91457" marR="91457" marT="45728" marB="45728"/>
                </a:tc>
              </a:tr>
              <a:tr h="90329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Пробег транспортных средств</a:t>
                      </a:r>
                      <a:endParaRPr lang="ru-RU" sz="1400" dirty="0"/>
                    </a:p>
                  </a:txBody>
                  <a:tcPr marL="91457" marR="91457" marT="45728" marB="4572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Показания одометра на начало периода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Пробег за период, км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Показания одометра на конец периода</a:t>
                      </a:r>
                      <a:endParaRPr lang="ru-RU" sz="1400" dirty="0"/>
                    </a:p>
                  </a:txBody>
                  <a:tcPr marL="91457" marR="91457" marT="45728" marB="45728"/>
                </a:tc>
              </a:tr>
              <a:tr h="12963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Эксплуатационная карта пожарного автомобиля</a:t>
                      </a:r>
                      <a:endParaRPr lang="ru-RU" sz="1400" dirty="0"/>
                    </a:p>
                  </a:txBody>
                  <a:tcPr marL="91457" marR="91457" marT="45728" marB="45728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Ведётся для каждого пожарного автомобиля, является документом учёта его работы и заполняется водителем. Полностью заполненная и подписанная руководителем подразделения эксплуатационная карта ежемесячно, в установленные дни, сдаётся в бухгалтерию (финансовую часть) с отчётом о расходовании горюче-смазочных материалов.</a:t>
                      </a:r>
                      <a:endParaRPr lang="ru-RU" sz="1400" dirty="0"/>
                    </a:p>
                  </a:txBody>
                  <a:tcPr marL="91457" marR="91457" marT="45728" marB="45728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84408" y="6053968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19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78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48965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 smtClean="0"/>
              <a:t>учёт </a:t>
            </a:r>
            <a:r>
              <a:rPr lang="ru-RU" sz="1800" dirty="0"/>
              <a:t>транспортных средств и работы водителей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задание нормативов </a:t>
            </a:r>
            <a:r>
              <a:rPr lang="ru-RU" sz="1800" dirty="0"/>
              <a:t>потребления ГСМ транспортными средствами в зависимости от сезона и типов </a:t>
            </a:r>
            <a:r>
              <a:rPr lang="ru-RU" sz="1800" dirty="0" smtClean="0"/>
              <a:t>трасс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автоматический расчёт нормативного расхода топлива; отметка фактического расхода</a:t>
            </a:r>
            <a:endParaRPr lang="ru-RU" sz="1800" dirty="0"/>
          </a:p>
          <a:p>
            <a:pPr>
              <a:spcBef>
                <a:spcPts val="0"/>
              </a:spcBef>
            </a:pPr>
            <a:r>
              <a:rPr lang="ru-RU" sz="1800" dirty="0" smtClean="0"/>
              <a:t>учёт </a:t>
            </a:r>
            <a:r>
              <a:rPr lang="ru-RU" sz="1800" dirty="0"/>
              <a:t>пробега автотранспортных средств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ввод</a:t>
            </a:r>
            <a:r>
              <a:rPr lang="ru-RU" sz="1800" dirty="0"/>
              <a:t>, </a:t>
            </a:r>
            <a:r>
              <a:rPr lang="ru-RU" sz="1800" dirty="0" smtClean="0"/>
              <a:t>выписка </a:t>
            </a:r>
            <a:r>
              <a:rPr lang="ru-RU" sz="1800" dirty="0"/>
              <a:t>и </a:t>
            </a:r>
            <a:r>
              <a:rPr lang="ru-RU" sz="1800" dirty="0" smtClean="0"/>
              <a:t>обработка </a:t>
            </a:r>
            <a:r>
              <a:rPr lang="ru-RU" sz="1800" dirty="0"/>
              <a:t>путевых листов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учёт </a:t>
            </a:r>
            <a:r>
              <a:rPr lang="ru-RU" sz="1800" dirty="0"/>
              <a:t>движения и контроль остатков </a:t>
            </a:r>
            <a:r>
              <a:rPr lang="ru-RU" sz="1800" dirty="0" smtClean="0"/>
              <a:t>ГСМ:</a:t>
            </a:r>
            <a:endParaRPr lang="ru-RU" sz="1800" dirty="0"/>
          </a:p>
          <a:p>
            <a:pPr marL="717550" lvl="0" indent="-88900">
              <a:spcBef>
                <a:spcPts val="0"/>
              </a:spcBef>
              <a:buNone/>
            </a:pPr>
            <a:r>
              <a:rPr lang="ru-RU" sz="1800" dirty="0" smtClean="0"/>
              <a:t>- приобретение </a:t>
            </a:r>
            <a:r>
              <a:rPr lang="ru-RU" sz="1800" dirty="0"/>
              <a:t>топлива за наличный и безналичный </a:t>
            </a:r>
            <a:r>
              <a:rPr lang="ru-RU" sz="1800" dirty="0" smtClean="0"/>
              <a:t>расчёт</a:t>
            </a:r>
            <a:endParaRPr lang="ru-RU" sz="1800" dirty="0"/>
          </a:p>
          <a:p>
            <a:pPr marL="717550" lvl="0" indent="-88900">
              <a:spcBef>
                <a:spcPts val="0"/>
              </a:spcBef>
              <a:buNone/>
            </a:pPr>
            <a:r>
              <a:rPr lang="ru-RU" sz="1800" dirty="0" smtClean="0"/>
              <a:t>- перемещение </a:t>
            </a:r>
            <a:r>
              <a:rPr lang="ru-RU" sz="1800" dirty="0"/>
              <a:t>ГСМ между транспортными средствами</a:t>
            </a:r>
          </a:p>
          <a:p>
            <a:pPr marL="717550" lvl="0" indent="-88900">
              <a:spcBef>
                <a:spcPts val="0"/>
              </a:spcBef>
              <a:buNone/>
            </a:pPr>
            <a:r>
              <a:rPr lang="ru-RU" sz="1800" dirty="0" smtClean="0"/>
              <a:t>- списание </a:t>
            </a:r>
            <a:r>
              <a:rPr lang="ru-RU" sz="1800" dirty="0"/>
              <a:t>ГСМ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учёт </a:t>
            </a:r>
            <a:r>
              <a:rPr lang="ru-RU" sz="1800" dirty="0"/>
              <a:t>шин, запчастей, аккумуляторных батарей:</a:t>
            </a:r>
          </a:p>
          <a:p>
            <a:pPr lvl="0" indent="285750">
              <a:spcBef>
                <a:spcPts val="0"/>
              </a:spcBef>
              <a:buNone/>
            </a:pPr>
            <a:r>
              <a:rPr lang="ru-RU" sz="1800" dirty="0" smtClean="0"/>
              <a:t> - контроль срока </a:t>
            </a:r>
            <a:r>
              <a:rPr lang="ru-RU" sz="1800" dirty="0"/>
              <a:t>эксплуатации и </a:t>
            </a:r>
            <a:r>
              <a:rPr lang="ru-RU" sz="1800" dirty="0" smtClean="0"/>
              <a:t>износа</a:t>
            </a:r>
            <a:endParaRPr lang="ru-RU" sz="1800" dirty="0"/>
          </a:p>
          <a:p>
            <a:pPr lvl="0" indent="285750">
              <a:spcBef>
                <a:spcPts val="0"/>
              </a:spcBef>
              <a:buNone/>
            </a:pPr>
            <a:r>
              <a:rPr lang="ru-RU" sz="1800" dirty="0" smtClean="0"/>
              <a:t> - установка и </a:t>
            </a:r>
            <a:r>
              <a:rPr lang="ru-RU" sz="1800" dirty="0"/>
              <a:t>снятие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учёт </a:t>
            </a:r>
            <a:r>
              <a:rPr lang="ru-RU" sz="1800" dirty="0"/>
              <a:t>работы оборудования специальных </a:t>
            </a:r>
            <a:r>
              <a:rPr lang="ru-RU" sz="1800" dirty="0" smtClean="0"/>
              <a:t>автомобилей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учёт </a:t>
            </a:r>
            <a:r>
              <a:rPr lang="ru-RU" sz="1800" dirty="0"/>
              <a:t>автотранспортных </a:t>
            </a:r>
            <a:r>
              <a:rPr lang="ru-RU" sz="1800" dirty="0" smtClean="0"/>
              <a:t>услуг</a:t>
            </a:r>
            <a:endParaRPr lang="ru-RU" sz="1800" dirty="0"/>
          </a:p>
          <a:p>
            <a:pPr>
              <a:spcBef>
                <a:spcPts val="0"/>
              </a:spcBef>
            </a:pPr>
            <a:r>
              <a:rPr lang="ru-RU" sz="1800" dirty="0" smtClean="0"/>
              <a:t>учёт полисов ОСАГО, КАСКО</a:t>
            </a:r>
            <a:endParaRPr lang="ru-RU" sz="1800" dirty="0"/>
          </a:p>
          <a:p>
            <a:pPr>
              <a:spcBef>
                <a:spcPts val="0"/>
              </a:spcBef>
            </a:pPr>
            <a:r>
              <a:rPr lang="ru-RU" sz="1800" dirty="0" smtClean="0"/>
              <a:t>формирование декларации </a:t>
            </a:r>
            <a:r>
              <a:rPr lang="ru-RU" sz="1800" dirty="0"/>
              <a:t>по транспортному </a:t>
            </a:r>
            <a:r>
              <a:rPr lang="ru-RU" sz="1800" dirty="0" smtClean="0"/>
              <a:t>налогу</a:t>
            </a:r>
            <a:endParaRPr lang="ru-RU" sz="1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295723" y="4211976"/>
            <a:ext cx="2596757" cy="17373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Конфигурацию можно использовать, если на вашем компьютере установлена </a:t>
            </a:r>
            <a:r>
              <a:rPr lang="ru-RU" dirty="0" smtClean="0"/>
              <a:t>платформа «1С:Предприятие </a:t>
            </a:r>
            <a:r>
              <a:rPr lang="ru-RU" dirty="0"/>
              <a:t>8</a:t>
            </a:r>
            <a:r>
              <a:rPr lang="ru-RU" dirty="0" smtClean="0"/>
              <a:t>»</a:t>
            </a:r>
            <a:endParaRPr lang="ru-RU" dirty="0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4149080"/>
            <a:ext cx="2664296" cy="180277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Программа защищена </a:t>
            </a:r>
            <a:r>
              <a:rPr lang="ru-RU" dirty="0" err="1" smtClean="0"/>
              <a:t>паролем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Возможности программы:</a:t>
            </a:r>
            <a:endParaRPr lang="ru-RU" sz="4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68826" y="6053968"/>
            <a:ext cx="210035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2</a:t>
            </a:fld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28184" y="4149080"/>
            <a:ext cx="2664295" cy="1800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программе можно вести учёт по нескольким организациям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78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09"/>
            <a:ext cx="864096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Отчёты по учёту ГСМ и работе машин</a:t>
            </a:r>
            <a:br>
              <a:rPr lang="ru-RU" dirty="0" smtClean="0"/>
            </a:br>
            <a:r>
              <a:rPr lang="ru-RU" sz="2200" dirty="0" smtClean="0"/>
              <a:t>(продолжение)</a:t>
            </a:r>
            <a:endParaRPr lang="ru-RU" sz="2200" dirty="0"/>
          </a:p>
        </p:txBody>
      </p:sp>
      <p:graphicFrame>
        <p:nvGraphicFramePr>
          <p:cNvPr id="6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3522583"/>
              </p:ext>
            </p:extLst>
          </p:nvPr>
        </p:nvGraphicFramePr>
        <p:xfrm>
          <a:off x="250825" y="1306513"/>
          <a:ext cx="8642350" cy="4433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503"/>
                <a:gridCol w="6111847"/>
              </a:tblGrid>
              <a:tr h="3564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Наименование</a:t>
                      </a:r>
                      <a:endParaRPr lang="ru-RU" sz="1800" dirty="0"/>
                    </a:p>
                  </a:txBody>
                  <a:tcPr marL="91457" marR="91457" marT="45740" marB="4574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Данные</a:t>
                      </a:r>
                      <a:endParaRPr lang="ru-RU" sz="1800" dirty="0"/>
                    </a:p>
                  </a:txBody>
                  <a:tcPr marL="91457" marR="91457" marT="45740" marB="45740"/>
                </a:tc>
              </a:tr>
              <a:tr h="8925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Отчёт водителя по топливу</a:t>
                      </a:r>
                      <a:endParaRPr lang="ru-RU" sz="1400" dirty="0"/>
                    </a:p>
                  </a:txBody>
                  <a:tcPr marL="91457" marR="91457" marT="45740" marB="45740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r>
                        <a:rPr lang="ru-RU" sz="1400" dirty="0" smtClean="0"/>
                        <a:t>асход, приход, остатки топлива, показания одометра на момент выезда и возвращения по путевым листам, общий километраж. Отчёт строится в разрезе документов учёта горюче-смазочных материалов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7" marR="91457" marT="45740" marB="45740"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Сводная ведомость расхода ГСМ</a:t>
                      </a:r>
                      <a:endParaRPr lang="ru-RU" sz="1400" dirty="0"/>
                    </a:p>
                  </a:txBody>
                  <a:tcPr marL="91457" marR="91457" marT="45740" marB="4574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Сведения о заправках и расходе топлива за заданный период по всем или выбранным водителям</a:t>
                      </a:r>
                      <a:r>
                        <a:rPr lang="ru-RU" sz="1400" baseline="0" dirty="0" smtClean="0"/>
                        <a:t> и транспортным средствам: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остаток на начало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расход по норме и по факту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остаток на конец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пережёг/экономия</a:t>
                      </a:r>
                      <a:endParaRPr lang="ru-RU" sz="1400" dirty="0" smtClean="0"/>
                    </a:p>
                  </a:txBody>
                  <a:tcPr marL="91457" marR="91457" marT="45740" marB="45740"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Журнал учёта путевых листов</a:t>
                      </a:r>
                      <a:endParaRPr lang="ru-RU" sz="1400" dirty="0"/>
                    </a:p>
                  </a:txBody>
                  <a:tcPr marL="91457" marR="91457" marT="45740" marB="4574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Формирует журнал учёта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 путевых листов за любой период по всем</a:t>
                      </a:r>
                      <a:r>
                        <a:rPr lang="ru-RU" sz="1400" baseline="0" dirty="0" smtClean="0"/>
                        <a:t> или выбранным водителям</a:t>
                      </a:r>
                      <a:endParaRPr lang="ru-RU" sz="1400" dirty="0" smtClean="0"/>
                    </a:p>
                  </a:txBody>
                  <a:tcPr marL="91457" marR="91457" marT="45740" marB="45740"/>
                </a:tc>
              </a:tr>
              <a:tr h="7955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Акт списания материалов</a:t>
                      </a:r>
                    </a:p>
                  </a:txBody>
                  <a:tcPr marL="91457" marR="91457" marT="45740" marB="4574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Отчёт предназначен для формирования унифицированной формы "Акт о списании материальных запасов" (ф. 0504230)</a:t>
                      </a:r>
                    </a:p>
                  </a:txBody>
                  <a:tcPr marL="91457" marR="91457" marT="45740" marB="4574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98894" y="6063800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20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87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085584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Учёт шин, запчастей, АКБ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4" y="1293958"/>
            <a:ext cx="8272944" cy="41850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017892" y="1491287"/>
            <a:ext cx="1482100" cy="360040"/>
          </a:xfrm>
          <a:prstGeom prst="roundRect">
            <a:avLst>
              <a:gd name="adj" fmla="val 17729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3275856" y="2689256"/>
            <a:ext cx="2160240" cy="216024"/>
          </a:xfrm>
          <a:prstGeom prst="roundRect">
            <a:avLst>
              <a:gd name="adj" fmla="val 22735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20072" y="3861048"/>
            <a:ext cx="3337736" cy="161797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В программе фиксируется установка и снятие шин, запчастей и аккумуляторных батарей,  контролируются сроки их </a:t>
            </a:r>
            <a:r>
              <a:rPr lang="ru-RU" dirty="0" smtClean="0">
                <a:solidFill>
                  <a:schemeClr val="bg1"/>
                </a:solidFill>
              </a:rPr>
              <a:t>эксплуатации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11" y="1293959"/>
            <a:ext cx="8497053" cy="418505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395536" y="2322393"/>
            <a:ext cx="1296144" cy="242511"/>
          </a:xfrm>
          <a:prstGeom prst="roundRect">
            <a:avLst>
              <a:gd name="adj" fmla="val 23022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5" y="2632129"/>
            <a:ext cx="8712968" cy="307163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4071658" y="2340769"/>
            <a:ext cx="1296144" cy="242511"/>
          </a:xfrm>
          <a:prstGeom prst="roundRect">
            <a:avLst>
              <a:gd name="adj" fmla="val 23022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92" y="1772817"/>
            <a:ext cx="8739113" cy="424847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07256" y="6050784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21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99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496"/>
            <a:ext cx="821925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Отчёты раздела «Учёт шин, запчастей и АКБ»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7553561"/>
              </p:ext>
            </p:extLst>
          </p:nvPr>
        </p:nvGraphicFramePr>
        <p:xfrm>
          <a:off x="251520" y="1484784"/>
          <a:ext cx="8517632" cy="4073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251"/>
                <a:gridCol w="5749381"/>
              </a:tblGrid>
              <a:tr h="410207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показывает</a:t>
                      </a:r>
                      <a:endParaRPr lang="ru-RU" dirty="0"/>
                    </a:p>
                  </a:txBody>
                  <a:tcPr/>
                </a:tc>
              </a:tr>
              <a:tr h="1011470"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r>
                        <a:rPr lang="ru-RU" baseline="0" dirty="0" smtClean="0"/>
                        <a:t> эксплуатации шин, запчастей и АКБ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помощью данного отчёта можно оценить срок эксплуатации шин, запчастей,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АКБ и оставшийся ресурс.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170611">
                <a:tc>
                  <a:txBody>
                    <a:bodyPr/>
                    <a:lstStyle/>
                    <a:p>
                      <a:r>
                        <a:rPr lang="ru-RU" dirty="0" smtClean="0"/>
                        <a:t>Реестр карточек учёта работы 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Отчёт предназначен для формирования унифицированной формы "Реестр карточек учёта работы шин" (форма № 425-АКП). 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847758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 шин, запчастей и АКБ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Показывает расход запчастей, АКБ и шин за заданный </a:t>
                      </a:r>
                      <a:r>
                        <a:rPr lang="ru-RU" dirty="0" smtClean="0"/>
                        <a:t>период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97424" y="6066984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22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06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1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Начальная загрузка данных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5264" y="1268760"/>
            <a:ext cx="2160240" cy="1368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1С:Бухгалтерия 8 (редакция 3.0)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5264" y="2761264"/>
            <a:ext cx="2160240" cy="13824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1С:Бухгалтерия государственного учреждения 8 (редакция 2.0)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5264" y="4319784"/>
            <a:ext cx="2160240" cy="1485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КАМИН:Учёт</a:t>
            </a:r>
            <a:r>
              <a:rPr lang="ru-RU" dirty="0" smtClean="0">
                <a:solidFill>
                  <a:schemeClr val="bg1"/>
                </a:solidFill>
              </a:rPr>
              <a:t> ГСМ для государственных учреждений. Версия 1.0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1268760"/>
            <a:ext cx="2448272" cy="45365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КАМИН:Учёт</a:t>
            </a:r>
            <a:r>
              <a:rPr lang="ru-RU" dirty="0" smtClean="0"/>
              <a:t> ГСМ. Версия 2.0</a:t>
            </a:r>
            <a:endParaRPr lang="ru-RU" dirty="0"/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2791464" y="1268760"/>
            <a:ext cx="3096344" cy="2894628"/>
          </a:xfrm>
          <a:prstGeom prst="rightArrowCallout">
            <a:avLst>
              <a:gd name="adj1" fmla="val 25000"/>
              <a:gd name="adj2" fmla="val 25000"/>
              <a:gd name="adj3" fmla="val 13156"/>
              <a:gd name="adj4" fmla="val 81489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/>
                </a:solidFill>
              </a:rPr>
              <a:t>Справочники</a:t>
            </a:r>
            <a:r>
              <a:rPr lang="ru-RU" sz="1600" b="1" dirty="0" smtClean="0">
                <a:solidFill>
                  <a:schemeClr val="tx2"/>
                </a:solidFill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</a:rPr>
              <a:t>Организации</a:t>
            </a:r>
            <a:endParaRPr lang="ru-RU" sz="1600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chemeClr val="tx2"/>
                </a:solidFill>
              </a:rPr>
              <a:t>Подразделения организаций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chemeClr val="tx2"/>
                </a:solidFill>
              </a:rPr>
              <a:t>Склады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</a:rPr>
              <a:t>Физические </a:t>
            </a:r>
            <a:r>
              <a:rPr lang="ru-RU" sz="1600" dirty="0">
                <a:solidFill>
                  <a:schemeClr val="tx2"/>
                </a:solidFill>
              </a:rPr>
              <a:t>лица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chemeClr val="tx2"/>
                </a:solidFill>
              </a:rPr>
              <a:t>Контрагенты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chemeClr val="tx2"/>
                </a:solidFill>
              </a:rPr>
              <a:t>Сотрудники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chemeClr val="tx2"/>
                </a:solidFill>
              </a:rPr>
              <a:t>Основные средства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chemeClr val="tx2"/>
                </a:solidFill>
              </a:rPr>
              <a:t>Номенклатура</a:t>
            </a:r>
          </a:p>
          <a:p>
            <a:r>
              <a:rPr lang="ru-RU" sz="1600" dirty="0">
                <a:solidFill>
                  <a:schemeClr val="tx2"/>
                </a:solidFill>
              </a:rPr>
              <a:t>и</a:t>
            </a:r>
            <a:r>
              <a:rPr lang="ru-RU" sz="1600" dirty="0" smtClean="0">
                <a:solidFill>
                  <a:schemeClr val="tx2"/>
                </a:solidFill>
              </a:rPr>
              <a:t> другие</a:t>
            </a:r>
            <a:endParaRPr lang="ru-RU" sz="1600" dirty="0">
              <a:solidFill>
                <a:schemeClr val="tx2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 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15" name="Выноска со стрелкой вправо 14"/>
          <p:cNvSpPr/>
          <p:nvPr/>
        </p:nvSpPr>
        <p:spPr>
          <a:xfrm>
            <a:off x="2791464" y="4319784"/>
            <a:ext cx="3096344" cy="1485479"/>
          </a:xfrm>
          <a:prstGeom prst="rightArrowCallout">
            <a:avLst>
              <a:gd name="adj1" fmla="val 25000"/>
              <a:gd name="adj2" fmla="val 25000"/>
              <a:gd name="adj3" fmla="val 13156"/>
              <a:gd name="adj4" fmla="val 81489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/>
                </a:solidFill>
              </a:rPr>
              <a:t>Все справочники и документы</a:t>
            </a:r>
            <a:endParaRPr lang="ru-RU" dirty="0">
              <a:solidFill>
                <a:schemeClr val="tx2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 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95425" y="6066984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23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6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Перенос данных: 1С:Бухгалтерия 8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453927"/>
            <a:ext cx="2448272" cy="11482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КАМИН:Учёт</a:t>
            </a:r>
            <a:r>
              <a:rPr lang="ru-RU" sz="2000" dirty="0" smtClean="0"/>
              <a:t> ГСМ. Версия 2.0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1452566"/>
            <a:ext cx="2520280" cy="11482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1С:Бухгалтерия 8 (редакция 3.0)</a:t>
            </a:r>
            <a:endParaRPr lang="ru-RU" sz="2000" dirty="0"/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2699792" y="1268760"/>
            <a:ext cx="3672408" cy="1519713"/>
          </a:xfrm>
          <a:prstGeom prst="leftRightArrow">
            <a:avLst>
              <a:gd name="adj1" fmla="val 60242"/>
              <a:gd name="adj2" fmla="val 4781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Синхронизация: </a:t>
            </a:r>
            <a:r>
              <a:rPr lang="ru-RU" sz="1600" dirty="0" smtClean="0"/>
              <a:t>двусторонний обмен данными (по расписанию или по требованию) 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2788473"/>
            <a:ext cx="40324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Документы: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Заправка по безналичному расчёту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Заправка за наличный расчёт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Перемещение ГСМ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Путевой лист (только выгрузка)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Списание ГСМ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Товарно-транспортная накладная</a:t>
            </a:r>
          </a:p>
          <a:p>
            <a:r>
              <a:rPr lang="ru-RU" b="1" dirty="0" smtClean="0"/>
              <a:t>Связанные элементы справочников</a:t>
            </a:r>
          </a:p>
          <a:p>
            <a:endParaRPr lang="ru-RU" b="1" dirty="0"/>
          </a:p>
          <a:p>
            <a:r>
              <a:rPr lang="ru-RU" dirty="0" smtClean="0"/>
              <a:t>Возможна дополнительная настройка состава данных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12927" y="2788473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Варианты подключения: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Прямое подключение к программе на компьютере или в локальной сети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Подключение к программе через интернет (в </a:t>
            </a:r>
            <a:r>
              <a:rPr lang="ru-RU" dirty="0" err="1" smtClean="0"/>
              <a:t>т.ч</a:t>
            </a:r>
            <a:r>
              <a:rPr lang="ru-RU" dirty="0" smtClean="0"/>
              <a:t>. </a:t>
            </a:r>
            <a:r>
              <a:rPr lang="en-US" dirty="0" smtClean="0"/>
              <a:t>FTP</a:t>
            </a:r>
            <a:r>
              <a:rPr lang="ru-RU" dirty="0" smtClean="0"/>
              <a:t>, электронная почта)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00568" y="6063800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24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64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Перенос данных: 1С:Бухгалтерия государственного учреждения 8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39108"/>
            <a:ext cx="2448272" cy="1545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err="1" smtClean="0"/>
              <a:t>КАМИН:Учёт</a:t>
            </a:r>
            <a:r>
              <a:rPr lang="ru-RU" sz="2200" dirty="0" smtClean="0"/>
              <a:t> ГСМ. Версия 2.0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1747578"/>
            <a:ext cx="2520280" cy="153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1С:Бухгалтерия государственного учреждения 8</a:t>
            </a:r>
          </a:p>
          <a:p>
            <a:pPr algn="ctr"/>
            <a:r>
              <a:rPr lang="ru-RU" sz="2200" dirty="0" smtClean="0"/>
              <a:t>(редакция 2.0)</a:t>
            </a:r>
            <a:endParaRPr lang="ru-RU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744914" y="3158966"/>
            <a:ext cx="42033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Документы: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Заправка по безналичному расчёту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Заправка за наличный расчёт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Перемещение ГСМ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Путевой лист (только выгрузка)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Списание ГСМ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Товарно-транспортная накладная</a:t>
            </a:r>
          </a:p>
          <a:p>
            <a:r>
              <a:rPr lang="ru-RU" b="1" dirty="0" smtClean="0"/>
              <a:t>Связанные элементы справочников</a:t>
            </a:r>
          </a:p>
          <a:p>
            <a:r>
              <a:rPr lang="ru-RU" dirty="0" smtClean="0"/>
              <a:t>Возможна дополнительная настройка состава данных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2765150" y="1772816"/>
            <a:ext cx="3535042" cy="1368152"/>
          </a:xfrm>
          <a:prstGeom prst="rightArrow">
            <a:avLst>
              <a:gd name="adj1" fmla="val 68685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Выгрузка</a:t>
            </a: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90736" y="6057152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25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6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Варианты поставки и цены</a:t>
            </a:r>
            <a:endParaRPr lang="ru-RU" sz="4000" dirty="0"/>
          </a:p>
        </p:txBody>
      </p:sp>
      <p:graphicFrame>
        <p:nvGraphicFramePr>
          <p:cNvPr id="4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1429013"/>
              </p:ext>
            </p:extLst>
          </p:nvPr>
        </p:nvGraphicFramePr>
        <p:xfrm>
          <a:off x="336550" y="1196752"/>
          <a:ext cx="8555930" cy="3781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4578"/>
                <a:gridCol w="1951352"/>
              </a:tblGrid>
              <a:tr h="3514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Продукт</a:t>
                      </a:r>
                      <a:endParaRPr lang="ru-RU" sz="1800" dirty="0"/>
                    </a:p>
                  </a:txBody>
                  <a:tcPr marL="91446" marR="91446" marT="45706" marB="4570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Стоимость, руб.</a:t>
                      </a:r>
                      <a:endParaRPr lang="ru-RU" sz="1800" dirty="0"/>
                    </a:p>
                  </a:txBody>
                  <a:tcPr marL="91446" marR="91446" marT="45706" marB="45706"/>
                </a:tc>
              </a:tr>
              <a:tr h="1239983"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КАМИН:Учёт</a:t>
                      </a:r>
                      <a:r>
                        <a:rPr lang="ru-RU" sz="1800" dirty="0" smtClean="0"/>
                        <a:t> ГСМ</a:t>
                      </a:r>
                      <a:r>
                        <a:rPr lang="ru-RU" sz="1800" baseline="0" dirty="0" smtClean="0"/>
                        <a:t>. Версия 2.0 (Электронный вариант):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Дистрибутив программы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Руководство пользователя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Лицензионный договор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1400" i="1" baseline="0" dirty="0" smtClean="0"/>
                        <a:t>в электронном виде</a:t>
                      </a:r>
                    </a:p>
                  </a:txBody>
                  <a:tcPr marL="91446" marR="91446" marT="45706" marB="4570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8 000 </a:t>
                      </a:r>
                      <a:endParaRPr lang="ru-RU" sz="1800" dirty="0"/>
                    </a:p>
                  </a:txBody>
                  <a:tcPr marL="91446" marR="91446" marT="45706" marB="45706"/>
                </a:tc>
              </a:tr>
              <a:tr h="13146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/>
                        <a:t>КАМИН:Учёт</a:t>
                      </a:r>
                      <a:r>
                        <a:rPr lang="ru-RU" sz="1800" dirty="0" smtClean="0"/>
                        <a:t> ГСМ</a:t>
                      </a:r>
                      <a:r>
                        <a:rPr lang="ru-RU" sz="1800" baseline="0" dirty="0" smtClean="0"/>
                        <a:t>. Версия 2.0 (Коробочный вариант)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Дистрибутив программы на диске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Книга «Руководство пользователя»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Лицензионный договор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aseline="0" dirty="0" smtClean="0"/>
                        <a:t>Фирменная коробка ПП КАМИН</a:t>
                      </a:r>
                    </a:p>
                  </a:txBody>
                  <a:tcPr marL="91446" marR="91446" marT="45706" marB="4570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8 600</a:t>
                      </a:r>
                      <a:endParaRPr lang="ru-RU" sz="1800" dirty="0"/>
                    </a:p>
                  </a:txBody>
                  <a:tcPr marL="91446" marR="91446" marT="45706" marB="45706"/>
                </a:tc>
              </a:tr>
              <a:tr h="5503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/>
                        <a:t>КАМИН:Учёт</a:t>
                      </a:r>
                      <a:r>
                        <a:rPr lang="ru-RU" sz="1800" dirty="0" smtClean="0"/>
                        <a:t> ГСМ</a:t>
                      </a:r>
                      <a:r>
                        <a:rPr lang="ru-RU" sz="1800" baseline="0" dirty="0" smtClean="0"/>
                        <a:t>. Версия 2.0 (Руководство пользователя)</a:t>
                      </a:r>
                      <a:endParaRPr lang="ru-RU" sz="1800" dirty="0" smtClean="0"/>
                    </a:p>
                  </a:txBody>
                  <a:tcPr marL="91446" marR="91446" marT="45706" marB="4570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600</a:t>
                      </a:r>
                      <a:endParaRPr lang="ru-RU" sz="1800" dirty="0"/>
                    </a:p>
                  </a:txBody>
                  <a:tcPr marL="91446" marR="91446" marT="45706" marB="45706"/>
                </a:tc>
              </a:tr>
            </a:tbl>
          </a:graphicData>
        </a:graphic>
      </p:graphicFrame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879" y="3356992"/>
            <a:ext cx="396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560" y="1800234"/>
            <a:ext cx="3984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971600" y="5013176"/>
            <a:ext cx="7200800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Дополнительные лицензии на программу не требуются! </a:t>
            </a:r>
            <a:r>
              <a:rPr lang="ru-RU" dirty="0" smtClean="0"/>
              <a:t>Программа будет </a:t>
            </a:r>
            <a:r>
              <a:rPr lang="ru-RU" dirty="0"/>
              <a:t>работать на том количестве лицензий «1С:Предприятие 8», которое у вас </a:t>
            </a:r>
            <a:r>
              <a:rPr lang="ru-RU" dirty="0" smtClean="0"/>
              <a:t>установлено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057152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26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58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Поддержка пользователей</a:t>
            </a:r>
            <a:endParaRPr lang="ru-RU" dirty="0"/>
          </a:p>
        </p:txBody>
      </p:sp>
      <p:pic>
        <p:nvPicPr>
          <p:cNvPr id="8" name="Picture 2" descr="http://foerdefewo.files.wordpress.com/2011/10/logo-intern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38661"/>
            <a:ext cx="1080120" cy="1094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Картинка 4 из 18540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902557"/>
            <a:ext cx="1304795" cy="976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88354" y="1196752"/>
            <a:ext cx="8820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Зарегистрированные 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пользователи 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получают </a:t>
            </a:r>
            <a:r>
              <a:rPr lang="ru-RU" b="1" dirty="0">
                <a:solidFill>
                  <a:schemeClr val="tx2"/>
                </a:solidFill>
                <a:latin typeface="+mn-lt"/>
                <a:cs typeface="+mn-cs"/>
              </a:rPr>
              <a:t>БЕСПЛАТНО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00330" y="220486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доступ к </a:t>
            </a:r>
            <a:r>
              <a:rPr lang="ru-RU" dirty="0" smtClean="0">
                <a:solidFill>
                  <a:schemeClr val="tx2"/>
                </a:solidFill>
              </a:rPr>
              <a:t>обновлениям программы на сайте </a:t>
            </a:r>
            <a:r>
              <a:rPr lang="ru-RU" dirty="0" err="1" smtClean="0">
                <a:solidFill>
                  <a:schemeClr val="tx2"/>
                </a:solidFill>
              </a:rPr>
              <a:t>камин.рф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2044" y="2948751"/>
            <a:ext cx="5750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консультации по </a:t>
            </a:r>
            <a:r>
              <a:rPr lang="ru-RU" dirty="0" smtClean="0">
                <a:solidFill>
                  <a:schemeClr val="tx2"/>
                </a:solidFill>
              </a:rPr>
              <a:t>работе </a:t>
            </a:r>
            <a:r>
              <a:rPr lang="ru-RU" dirty="0">
                <a:solidFill>
                  <a:schemeClr val="tx2"/>
                </a:solidFill>
              </a:rPr>
              <a:t>с </a:t>
            </a:r>
            <a:r>
              <a:rPr lang="ru-RU" dirty="0" smtClean="0">
                <a:solidFill>
                  <a:schemeClr val="tx2"/>
                </a:solidFill>
              </a:rPr>
              <a:t>программой</a:t>
            </a: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2"/>
                </a:solidFill>
              </a:rPr>
              <a:t>по тел. (4842) </a:t>
            </a:r>
            <a:r>
              <a:rPr lang="ru-RU" dirty="0" smtClean="0">
                <a:solidFill>
                  <a:schemeClr val="tx2"/>
                </a:solidFill>
              </a:rPr>
              <a:t>27-97-22</a:t>
            </a:r>
            <a:endParaRPr lang="ru-RU" dirty="0" smtClean="0">
              <a:solidFill>
                <a:schemeClr val="tx2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2"/>
                </a:solidFill>
              </a:rPr>
              <a:t>по </a:t>
            </a:r>
            <a:r>
              <a:rPr lang="en-US" dirty="0" smtClean="0">
                <a:solidFill>
                  <a:schemeClr val="tx2"/>
                </a:solidFill>
              </a:rPr>
              <a:t>e-mail: </a:t>
            </a:r>
            <a:r>
              <a:rPr lang="en-US" dirty="0" smtClean="0">
                <a:solidFill>
                  <a:schemeClr val="tx2"/>
                </a:solidFill>
                <a:hlinkClick r:id="rId5"/>
              </a:rPr>
              <a:t>hotline@kamin.kaluga.ru</a:t>
            </a:r>
            <a:endParaRPr lang="ru-RU" dirty="0" smtClean="0">
              <a:solidFill>
                <a:schemeClr val="tx2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2"/>
                </a:solidFill>
              </a:rPr>
              <a:t>на </a:t>
            </a:r>
            <a:r>
              <a:rPr lang="ru-RU" dirty="0" smtClean="0">
                <a:solidFill>
                  <a:schemeClr val="tx2"/>
                </a:solidFill>
                <a:hlinkClick r:id="rId6"/>
              </a:rPr>
              <a:t>форуме </a:t>
            </a:r>
            <a:r>
              <a:rPr lang="ru-RU" dirty="0" err="1" smtClean="0">
                <a:solidFill>
                  <a:schemeClr val="tx2"/>
                </a:solidFill>
                <a:hlinkClick r:id="rId6"/>
              </a:rPr>
              <a:t>камин.рф</a:t>
            </a:r>
            <a:r>
              <a:rPr lang="ru-RU" dirty="0" smtClean="0">
                <a:solidFill>
                  <a:schemeClr val="tx2"/>
                </a:solidFill>
                <a:hlinkClick r:id="rId6"/>
              </a:rPr>
              <a:t> 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01512" y="4594424"/>
            <a:ext cx="5740976" cy="136815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/>
              <a:t>Попробуйте!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Скачайте программу с сайта </a:t>
            </a:r>
            <a:r>
              <a:rPr lang="ru-RU" dirty="0" err="1" smtClean="0">
                <a:hlinkClick r:id="rId7"/>
              </a:rPr>
              <a:t>камин.рф</a:t>
            </a:r>
            <a:r>
              <a:rPr lang="ru-RU" dirty="0" smtClean="0"/>
              <a:t> и работайте с ней </a:t>
            </a:r>
            <a:r>
              <a:rPr lang="ru-RU" dirty="0"/>
              <a:t>30 дней </a:t>
            </a:r>
            <a:r>
              <a:rPr lang="ru-RU" dirty="0" smtClean="0"/>
              <a:t>бесплатно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05258" y="6066984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27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8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Информация о продукте </a:t>
            </a:r>
            <a:r>
              <a:rPr lang="ru-RU" smtClean="0"/>
              <a:t>на сайте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3BFA-EC06-45BF-86ED-CF0CF859BDD1}" type="slidenum">
              <a:rPr lang="ru-RU" smtClean="0"/>
              <a:t>28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52951"/>
            <a:ext cx="6984776" cy="4804820"/>
          </a:xfrm>
          <a:prstGeom prst="rect">
            <a:avLst/>
          </a:prstGeom>
        </p:spPr>
      </p:pic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1259632" y="4653136"/>
            <a:ext cx="1152128" cy="79208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6596628" y="4505234"/>
            <a:ext cx="1216668" cy="79208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6596628" y="5425560"/>
            <a:ext cx="1216668" cy="512547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7812" y="2929189"/>
            <a:ext cx="3998404" cy="3028583"/>
          </a:xfrm>
          <a:prstGeom prst="roundRect">
            <a:avLst>
              <a:gd name="adj" fmla="val 827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/>
              <a:t>На сайте </a:t>
            </a:r>
            <a:r>
              <a:rPr lang="ru-RU" sz="1600" b="1" dirty="0" err="1" smtClean="0"/>
              <a:t>камин.рф</a:t>
            </a:r>
            <a:r>
              <a:rPr lang="ru-RU" sz="1600" b="1" dirty="0" smtClean="0"/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/>
              <a:t>Получение обновлений в Личном кабинете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/>
              <a:t>Обсуждение вопросов по программе на </a:t>
            </a:r>
            <a:r>
              <a:rPr lang="ru-RU" sz="1600" dirty="0" smtClean="0">
                <a:hlinkClick r:id="rId3"/>
              </a:rPr>
              <a:t>Форуме</a:t>
            </a:r>
            <a:endParaRPr lang="ru-RU" sz="1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/>
              <a:t>Покупка программы </a:t>
            </a:r>
            <a:r>
              <a:rPr lang="ru-RU" sz="1600" dirty="0" smtClean="0">
                <a:hlinkClick r:id="rId4"/>
              </a:rPr>
              <a:t>в интернет-магазине</a:t>
            </a:r>
            <a:endParaRPr lang="ru-RU" sz="1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/>
              <a:t>Заказ демонстрации программы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/>
              <a:t>Загрузка </a:t>
            </a:r>
            <a:r>
              <a:rPr lang="ru-RU" sz="1600" dirty="0" smtClean="0">
                <a:hlinkClick r:id="rId5"/>
              </a:rPr>
              <a:t>триал-версии</a:t>
            </a:r>
            <a:r>
              <a:rPr lang="ru-RU" sz="1600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/>
              <a:t>Информация </a:t>
            </a:r>
            <a:r>
              <a:rPr lang="ru-RU" sz="1600" dirty="0" smtClean="0">
                <a:hlinkClick r:id="rId6"/>
              </a:rPr>
              <a:t>о релизах</a:t>
            </a:r>
            <a:endParaRPr lang="ru-RU" sz="1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hlinkClick r:id="rId5"/>
              </a:rPr>
              <a:t>Руководство пользователя</a:t>
            </a:r>
            <a:endParaRPr lang="ru-RU" sz="1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hlinkClick r:id="rId5"/>
              </a:rPr>
              <a:t>Буклет и презентация</a:t>
            </a:r>
            <a:endParaRPr lang="ru-RU" sz="1600" dirty="0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6624778" y="1144148"/>
            <a:ext cx="1308750" cy="916700"/>
          </a:xfrm>
          <a:prstGeom prst="roundRect">
            <a:avLst>
              <a:gd name="adj" fmla="val 9159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7027125" y="2780928"/>
            <a:ext cx="504056" cy="296523"/>
          </a:xfrm>
          <a:prstGeom prst="roundRect">
            <a:avLst>
              <a:gd name="adj" fmla="val 15316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6192730" y="2348881"/>
            <a:ext cx="432048" cy="216024"/>
          </a:xfrm>
          <a:prstGeom prst="roundRect">
            <a:avLst>
              <a:gd name="adj" fmla="val 15316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17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96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Рабочий стол</a:t>
            </a:r>
            <a:endParaRPr lang="ru-RU" sz="4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98" y="1288596"/>
            <a:ext cx="5778887" cy="4525963"/>
          </a:xfrm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 flipV="1">
            <a:off x="345738" y="1415305"/>
            <a:ext cx="3866222" cy="288032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 flipV="1">
            <a:off x="345738" y="5586605"/>
            <a:ext cx="1129918" cy="20985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>
            <a:off x="4211960" y="1559321"/>
            <a:ext cx="7200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4932040" y="1394915"/>
            <a:ext cx="333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 bwMode="auto">
          <a:xfrm>
            <a:off x="1475656" y="5691535"/>
            <a:ext cx="7200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2195736" y="5505797"/>
            <a:ext cx="333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 flipV="1">
            <a:off x="372752" y="1918587"/>
            <a:ext cx="149238" cy="7011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 bwMode="auto">
          <a:xfrm>
            <a:off x="438227" y="2619687"/>
            <a:ext cx="1" cy="43204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284531" y="3075323"/>
            <a:ext cx="333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2200" y="1196752"/>
            <a:ext cx="252028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 smtClean="0"/>
              <a:t>1 – панель разделов;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 smtClean="0"/>
              <a:t>2 – панель навигации –переход к разделам «Главное», «Избранное», «История», «Поиск»;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 smtClean="0"/>
              <a:t>3 – панель окон – быстрое переключение между открытыми окнами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41576" y="6057152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3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93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76" y="1233239"/>
            <a:ext cx="5688632" cy="45720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040" y="0"/>
            <a:ext cx="843528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Настройки учёта</a:t>
            </a:r>
            <a:endParaRPr lang="ru-RU" sz="4000" dirty="0"/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 flipV="1">
            <a:off x="2069436" y="3467761"/>
            <a:ext cx="2637436" cy="456150"/>
          </a:xfrm>
          <a:prstGeom prst="roundRect">
            <a:avLst>
              <a:gd name="adj" fmla="val 21462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76" y="1243511"/>
            <a:ext cx="5688632" cy="4572024"/>
          </a:xfrm>
          <a:ln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078392" y="2852936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 smtClean="0"/>
              <a:t>Можно отключить неиспользуемый функционал и формы путевых </a:t>
            </a:r>
            <a:r>
              <a:rPr lang="ru-RU" dirty="0" smtClean="0"/>
              <a:t>листов.</a:t>
            </a:r>
            <a:endParaRPr lang="ru-RU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058992" y="1124744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 smtClean="0"/>
              <a:t>Необходимо указать тот же способ оценки и списания МПЗ, что и в учётной программе (если планируется обмен данными</a:t>
            </a:r>
            <a:r>
              <a:rPr lang="ru-RU" dirty="0" smtClean="0"/>
              <a:t>).</a:t>
            </a:r>
            <a:endParaRPr lang="ru-RU" dirty="0" smtClean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 flipV="1">
            <a:off x="1322496" y="1844824"/>
            <a:ext cx="3384376" cy="1124696"/>
          </a:xfrm>
          <a:prstGeom prst="roundRect">
            <a:avLst>
              <a:gd name="adj" fmla="val 8202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 flipV="1">
            <a:off x="1322496" y="3440329"/>
            <a:ext cx="4089584" cy="1872208"/>
          </a:xfrm>
          <a:prstGeom prst="roundRect">
            <a:avLst>
              <a:gd name="adj" fmla="val 6845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40" y="1216416"/>
            <a:ext cx="5688632" cy="45886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101312" y="4113073"/>
            <a:ext cx="28803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 smtClean="0"/>
              <a:t>Настройка напоминаний: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dirty="0" smtClean="0"/>
              <a:t>об окончании ОСАГО, КАСКО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dirty="0" smtClean="0"/>
              <a:t>о просрочке и перепробеге шин, АКБ, запчастей</a:t>
            </a: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 flipV="1">
            <a:off x="1628816" y="1918503"/>
            <a:ext cx="3024336" cy="900466"/>
          </a:xfrm>
          <a:prstGeom prst="roundRect">
            <a:avLst>
              <a:gd name="adj" fmla="val 1088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273904" y="6050784"/>
            <a:ext cx="787912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4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64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5" grpId="0" animBg="1"/>
      <p:bldP spid="6" grpId="0" animBg="1"/>
      <p:bldP spid="1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Схема раздела «Учёт ГСМ» 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4868305" cy="43148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584" y="1514280"/>
            <a:ext cx="3544872" cy="39056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736" y="5419903"/>
            <a:ext cx="1512168" cy="59041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36434" y="6060616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5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2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73" y="0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Справочник </a:t>
            </a:r>
            <a:r>
              <a:rPr lang="ru-RU" sz="4000" dirty="0" smtClean="0"/>
              <a:t>«</a:t>
            </a:r>
            <a:r>
              <a:rPr lang="ru-RU" sz="4000" dirty="0" smtClean="0"/>
              <a:t>Транспортные средства»</a:t>
            </a:r>
            <a:endParaRPr lang="ru-RU" sz="4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90062"/>
            <a:ext cx="5477366" cy="4525963"/>
          </a:xfrm>
        </p:spPr>
      </p:pic>
      <p:sp>
        <p:nvSpPr>
          <p:cNvPr id="5" name="TextBox 4"/>
          <p:cNvSpPr txBox="1"/>
          <p:nvPr/>
        </p:nvSpPr>
        <p:spPr>
          <a:xfrm>
            <a:off x="6012160" y="1124744"/>
            <a:ext cx="30243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справочник заносятся сведения о  автомобиле: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марка/модель,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тип транспортного средства, регистрационный номер,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VIN</a:t>
            </a:r>
            <a:r>
              <a:rPr lang="ru-RU" dirty="0" smtClean="0"/>
              <a:t>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основной ГСМ,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о</a:t>
            </a:r>
            <a:r>
              <a:rPr lang="ru-RU" dirty="0" smtClean="0"/>
              <a:t>сновной водитель,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прицепы.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17840" y="3959344"/>
            <a:ext cx="302433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ведения о регистрации транспортного средства, необходимые для формирования налоговой декларации.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 flipV="1">
            <a:off x="1016176" y="1691664"/>
            <a:ext cx="936104" cy="216024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56228"/>
            <a:ext cx="5688631" cy="469347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79" y="1261964"/>
            <a:ext cx="5687471" cy="4687737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032664" y="5445224"/>
            <a:ext cx="3030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Сведения о страховых полисах ОСАГО и КАСКО.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41576" y="6057152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6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31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Нормы и коэффициенты расхода</a:t>
            </a:r>
            <a:endParaRPr lang="ru-RU" sz="4000" dirty="0"/>
          </a:p>
        </p:txBody>
      </p:sp>
      <p:pic>
        <p:nvPicPr>
          <p:cNvPr id="19" name="Объект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25581"/>
            <a:ext cx="5485603" cy="452596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012160" y="1179608"/>
            <a:ext cx="3096344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dirty="0" smtClean="0"/>
              <a:t>Нормы и коэффициенты позволяют рассчитать расход </a:t>
            </a:r>
            <a:r>
              <a:rPr lang="ru-RU" dirty="0"/>
              <a:t>топлива </a:t>
            </a:r>
            <a:r>
              <a:rPr lang="ru-RU" dirty="0" smtClean="0"/>
              <a:t>в зависимости: </a:t>
            </a:r>
            <a:endParaRPr lang="ru-RU" dirty="0"/>
          </a:p>
          <a:p>
            <a:pPr marL="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dirty="0"/>
              <a:t> от времени </a:t>
            </a:r>
            <a:r>
              <a:rPr lang="ru-RU" dirty="0" smtClean="0"/>
              <a:t>года, </a:t>
            </a:r>
            <a:endParaRPr lang="ru-RU" dirty="0"/>
          </a:p>
          <a:p>
            <a:pPr marL="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dirty="0"/>
              <a:t> от типа </a:t>
            </a:r>
            <a:r>
              <a:rPr lang="ru-RU" dirty="0" smtClean="0"/>
              <a:t>трассы</a:t>
            </a:r>
            <a:r>
              <a:rPr lang="ru-RU" dirty="0"/>
              <a:t>,</a:t>
            </a:r>
          </a:p>
          <a:p>
            <a:pPr marL="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dirty="0"/>
              <a:t> от других параметров, </a:t>
            </a:r>
            <a:r>
              <a:rPr lang="ru-RU" dirty="0" smtClean="0"/>
              <a:t>указанных пользователем.</a:t>
            </a:r>
            <a:endParaRPr lang="ru-RU" dirty="0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2593504" y="3879908"/>
            <a:ext cx="1258416" cy="216024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224" y="4319384"/>
            <a:ext cx="4443016" cy="162031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1487488" y="5409792"/>
            <a:ext cx="1258416" cy="216024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012160" y="3308982"/>
            <a:ext cx="3096344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ru-RU" dirty="0" smtClean="0"/>
              <a:t>Можно </a:t>
            </a:r>
            <a:r>
              <a:rPr lang="ru-RU" dirty="0"/>
              <a:t>указать период действия нормы или </a:t>
            </a:r>
            <a:r>
              <a:rPr lang="ru-RU" dirty="0" smtClean="0"/>
              <a:t>коэффициента.</a:t>
            </a:r>
            <a:endParaRPr lang="ru-RU" dirty="0"/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ru-RU" dirty="0" smtClean="0"/>
              <a:t>Возможно </a:t>
            </a:r>
            <a:r>
              <a:rPr lang="ru-RU" dirty="0"/>
              <a:t>ограничение области действия </a:t>
            </a:r>
            <a:r>
              <a:rPr lang="ru-RU" dirty="0" smtClean="0"/>
              <a:t>коэффициента.</a:t>
            </a:r>
            <a:endParaRPr lang="ru-RU" dirty="0"/>
          </a:p>
        </p:txBody>
      </p:sp>
      <p:sp>
        <p:nvSpPr>
          <p:cNvPr id="29" name="AutoShape 6"/>
          <p:cNvSpPr>
            <a:spLocks noChangeArrowheads="1"/>
          </p:cNvSpPr>
          <p:nvPr/>
        </p:nvSpPr>
        <p:spPr bwMode="auto">
          <a:xfrm>
            <a:off x="1499336" y="5193580"/>
            <a:ext cx="840416" cy="18878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35576" y="6053968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7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0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 animBg="1"/>
      <p:bldP spid="26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482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Справочник «Адреса»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268760"/>
            <a:ext cx="5616623" cy="3825974"/>
          </a:xfr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012160" y="1268760"/>
            <a:ext cx="3024336" cy="412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dirty="0"/>
              <a:t>Для каждого адреса указан </a:t>
            </a:r>
            <a:r>
              <a:rPr lang="ru-RU" b="1" dirty="0"/>
              <a:t>километраж и коэффициент</a:t>
            </a:r>
            <a:r>
              <a:rPr lang="ru-RU" dirty="0"/>
              <a:t>, позволяющий корректировать </a:t>
            </a:r>
            <a:r>
              <a:rPr lang="ru-RU" dirty="0" smtClean="0"/>
              <a:t>расчёт </a:t>
            </a:r>
            <a:r>
              <a:rPr lang="ru-RU" dirty="0"/>
              <a:t>нормативного расхода топлива.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dirty="0"/>
              <a:t>Коэффициент зависит от условий маршрута: качества дорожного покрытия, наличия «пробок» и т. п.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dirty="0"/>
              <a:t>Есть возможность задавать </a:t>
            </a:r>
            <a:r>
              <a:rPr lang="ru-RU" b="1" dirty="0"/>
              <a:t>вид нормы</a:t>
            </a:r>
            <a:r>
              <a:rPr lang="ru-RU" dirty="0"/>
              <a:t>, по которой необходимо рассчитывать расход ГСМ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1331640" y="4472987"/>
            <a:ext cx="1728192" cy="17479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331640" y="4706788"/>
            <a:ext cx="1728192" cy="15890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331640" y="4250584"/>
            <a:ext cx="936104" cy="15890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41576" y="6053968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8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9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Путевой лист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90279"/>
            <a:ext cx="5760640" cy="4226953"/>
          </a:xfr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6516216" y="1279048"/>
            <a:ext cx="2627784" cy="30963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ru-RU" sz="1600" dirty="0" smtClean="0"/>
              <a:t>Это основной документ конфигурации, в котором учитываются:</a:t>
            </a:r>
          </a:p>
          <a:p>
            <a:pPr>
              <a:defRPr/>
            </a:pPr>
            <a:r>
              <a:rPr lang="ru-RU" sz="1600" dirty="0" smtClean="0"/>
              <a:t>маршрут движения транспортного средства;</a:t>
            </a:r>
          </a:p>
          <a:p>
            <a:pPr>
              <a:defRPr/>
            </a:pPr>
            <a:r>
              <a:rPr lang="ru-RU" sz="1600" dirty="0" smtClean="0"/>
              <a:t>пробег транспортного средства;</a:t>
            </a:r>
          </a:p>
          <a:p>
            <a:pPr>
              <a:defRPr/>
            </a:pPr>
            <a:r>
              <a:rPr lang="ru-RU" sz="1600" dirty="0" smtClean="0"/>
              <a:t>расход топлива и смазочных материалов;</a:t>
            </a:r>
          </a:p>
          <a:p>
            <a:pPr>
              <a:defRPr/>
            </a:pPr>
            <a:r>
              <a:rPr lang="ru-RU" sz="1600" dirty="0" smtClean="0"/>
              <a:t>работа водителя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23528" y="2376312"/>
            <a:ext cx="581247" cy="19227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487672" y="1279048"/>
            <a:ext cx="2627784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На закладке </a:t>
            </a:r>
            <a:r>
              <a:rPr lang="ru-RU" sz="1600" b="1" dirty="0" smtClean="0"/>
              <a:t>«Маршруты»: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/>
              <a:t>выбирается </a:t>
            </a:r>
            <a:r>
              <a:rPr lang="ru-RU" sz="1600" dirty="0" smtClean="0"/>
              <a:t>маршрут;</a:t>
            </a:r>
            <a:endParaRPr lang="ru-RU" sz="16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/>
              <a:t>указывается </a:t>
            </a:r>
            <a:r>
              <a:rPr lang="ru-RU" sz="1600" dirty="0" smtClean="0"/>
              <a:t>дата и время </a:t>
            </a:r>
            <a:r>
              <a:rPr lang="ru-RU" sz="1600" dirty="0"/>
              <a:t>отправления / </a:t>
            </a:r>
            <a:r>
              <a:rPr lang="ru-RU" sz="1600" dirty="0" smtClean="0"/>
              <a:t>прибытия;</a:t>
            </a:r>
            <a:endParaRPr lang="ru-RU" sz="16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/>
              <a:t>указываются начальные показания </a:t>
            </a:r>
            <a:r>
              <a:rPr lang="ru-RU" sz="1600" dirty="0" smtClean="0"/>
              <a:t>одометра и пробег по каждому адресу</a:t>
            </a:r>
            <a:endParaRPr lang="ru-RU" sz="1600" dirty="0"/>
          </a:p>
          <a:p>
            <a:r>
              <a:rPr lang="ru-RU" sz="1600" dirty="0" smtClean="0"/>
              <a:t> </a:t>
            </a:r>
          </a:p>
          <a:p>
            <a:endParaRPr lang="ru-RU" sz="1600" dirty="0"/>
          </a:p>
          <a:p>
            <a:endParaRPr lang="ru-RU" sz="16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44" y="1269216"/>
            <a:ext cx="5822816" cy="429372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753655" y="2375168"/>
            <a:ext cx="522344" cy="19227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156176" y="1268760"/>
            <a:ext cx="2987824" cy="43165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 закладке </a:t>
            </a:r>
            <a:r>
              <a:rPr lang="ru-RU" b="1" dirty="0" smtClean="0"/>
              <a:t>«Топливо»: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ru-RU" dirty="0"/>
              <a:t>фиксируется фактический расход </a:t>
            </a:r>
            <a:r>
              <a:rPr lang="ru-RU" dirty="0" smtClean="0"/>
              <a:t>топлива  </a:t>
            </a:r>
            <a:endParaRPr lang="ru-RU" dirty="0"/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расход </a:t>
            </a:r>
            <a:r>
              <a:rPr lang="ru-RU" dirty="0"/>
              <a:t>по норме рассчитывается </a:t>
            </a:r>
            <a:r>
              <a:rPr lang="ru-RU" dirty="0" smtClean="0"/>
              <a:t>автоматически</a:t>
            </a:r>
            <a:endParaRPr lang="ru-RU" dirty="0"/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возможен </a:t>
            </a:r>
            <a:r>
              <a:rPr lang="ru-RU" dirty="0"/>
              <a:t>расчёт расхода топлива по километражу в разрезе </a:t>
            </a:r>
            <a:r>
              <a:rPr lang="ru-RU" dirty="0" smtClean="0"/>
              <a:t>маршрутов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можно учесть количество ездок по каждому маршруту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расчёт расхода топлива на массу груза</a:t>
            </a:r>
            <a:endParaRPr lang="ru-RU" dirty="0"/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786408" y="2805933"/>
            <a:ext cx="569176" cy="19227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1277934" y="2795180"/>
            <a:ext cx="522344" cy="19227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86395" y="3645024"/>
            <a:ext cx="3384376" cy="124060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Путевой лист может быть создан на основании </a:t>
            </a:r>
            <a:r>
              <a:rPr lang="ru-RU" b="1" dirty="0" smtClean="0"/>
              <a:t>Товарно-транспортной накладной</a:t>
            </a:r>
            <a:endParaRPr lang="ru-RU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51408" y="6039051"/>
            <a:ext cx="2133600" cy="365125"/>
          </a:xfrm>
        </p:spPr>
        <p:txBody>
          <a:bodyPr/>
          <a:lstStyle/>
          <a:p>
            <a:fld id="{07233BFA-EC06-45BF-86ED-CF0CF859BDD1}" type="slidenum">
              <a:rPr lang="ru-RU" b="1" smtClean="0">
                <a:solidFill>
                  <a:schemeClr val="tx2"/>
                </a:solidFill>
              </a:rPr>
              <a:t>9</a:t>
            </a:fld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05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3" grpId="0" animBg="1"/>
    </p:bldLst>
  </p:timing>
</p:sld>
</file>

<file path=ppt/theme/theme1.xml><?xml version="1.0" encoding="utf-8"?>
<a:theme xmlns:a="http://schemas.openxmlformats.org/drawingml/2006/main" name="Презентациягс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Презентациягсм</Template>
  <TotalTime>3231</TotalTime>
  <Words>1478</Words>
  <Application>Microsoft Office PowerPoint</Application>
  <PresentationFormat>Экран (4:3)</PresentationFormat>
  <Paragraphs>294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Презентациягсм</vt:lpstr>
      <vt:lpstr>Презентация PowerPoint</vt:lpstr>
      <vt:lpstr>Возможности программы:</vt:lpstr>
      <vt:lpstr>Рабочий стол</vt:lpstr>
      <vt:lpstr>Настройки учёта</vt:lpstr>
      <vt:lpstr>Схема раздела «Учёт ГСМ» </vt:lpstr>
      <vt:lpstr>Справочник «Транспортные средства»</vt:lpstr>
      <vt:lpstr>Нормы и коэффициенты расхода</vt:lpstr>
      <vt:lpstr>Справочник «Адреса»</vt:lpstr>
      <vt:lpstr>Путевой лист</vt:lpstr>
      <vt:lpstr>Учёт работы специального оборудования</vt:lpstr>
      <vt:lpstr>Печатные формы путевых листов</vt:lpstr>
      <vt:lpstr>Учёт автотранспортных услуг</vt:lpstr>
      <vt:lpstr>Учёт работы водителей</vt:lpstr>
      <vt:lpstr>Интеграция с системой TrackGPS</vt:lpstr>
      <vt:lpstr>Заправка ГСМ за наличный расчёт</vt:lpstr>
      <vt:lpstr>Заправка ГСМ по безналичному расчёту</vt:lpstr>
      <vt:lpstr>Списание и перемещение ГСМ</vt:lpstr>
      <vt:lpstr>Налоговая декларация</vt:lpstr>
      <vt:lpstr>Отчёты раздела «Учёт ГСМ»</vt:lpstr>
      <vt:lpstr>Отчёты по учёту ГСМ и работе машин (продолжение)</vt:lpstr>
      <vt:lpstr>Учёт шин, запчастей, АКБ</vt:lpstr>
      <vt:lpstr>Отчёты раздела «Учёт шин, запчастей и АКБ» </vt:lpstr>
      <vt:lpstr>Начальная загрузка данных</vt:lpstr>
      <vt:lpstr>Перенос данных: 1С:Бухгалтерия 8</vt:lpstr>
      <vt:lpstr>Перенос данных: 1С:Бухгалтерия государственного учреждения 8</vt:lpstr>
      <vt:lpstr>Варианты поставки и цены</vt:lpstr>
      <vt:lpstr>Поддержка пользователей</vt:lpstr>
      <vt:lpstr>Информация о продукте на сайте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</dc:creator>
  <cp:lastModifiedBy>Шевелева Екатерина Всеволодовна</cp:lastModifiedBy>
  <cp:revision>262</cp:revision>
  <dcterms:created xsi:type="dcterms:W3CDTF">2013-12-26T03:36:45Z</dcterms:created>
  <dcterms:modified xsi:type="dcterms:W3CDTF">2015-12-01T07:11:10Z</dcterms:modified>
</cp:coreProperties>
</file>